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59"/>
  </p:notesMasterIdLst>
  <p:sldIdLst>
    <p:sldId id="418" r:id="rId3"/>
    <p:sldId id="386" r:id="rId4"/>
    <p:sldId id="445" r:id="rId5"/>
    <p:sldId id="429" r:id="rId6"/>
    <p:sldId id="460" r:id="rId7"/>
    <p:sldId id="706" r:id="rId8"/>
    <p:sldId id="582" r:id="rId9"/>
    <p:sldId id="681" r:id="rId10"/>
    <p:sldId id="682" r:id="rId11"/>
    <p:sldId id="683" r:id="rId12"/>
    <p:sldId id="684" r:id="rId13"/>
    <p:sldId id="685" r:id="rId14"/>
    <p:sldId id="686" r:id="rId15"/>
    <p:sldId id="687" r:id="rId16"/>
    <p:sldId id="688" r:id="rId17"/>
    <p:sldId id="690" r:id="rId18"/>
    <p:sldId id="689" r:id="rId19"/>
    <p:sldId id="691" r:id="rId20"/>
    <p:sldId id="692" r:id="rId21"/>
    <p:sldId id="693" r:id="rId22"/>
    <p:sldId id="694" r:id="rId23"/>
    <p:sldId id="695" r:id="rId24"/>
    <p:sldId id="696" r:id="rId25"/>
    <p:sldId id="697" r:id="rId26"/>
    <p:sldId id="698" r:id="rId27"/>
    <p:sldId id="699" r:id="rId28"/>
    <p:sldId id="700" r:id="rId29"/>
    <p:sldId id="701" r:id="rId30"/>
    <p:sldId id="703" r:id="rId31"/>
    <p:sldId id="704" r:id="rId32"/>
    <p:sldId id="705" r:id="rId33"/>
    <p:sldId id="708" r:id="rId34"/>
    <p:sldId id="707" r:id="rId35"/>
    <p:sldId id="712" r:id="rId36"/>
    <p:sldId id="709" r:id="rId37"/>
    <p:sldId id="710" r:id="rId38"/>
    <p:sldId id="711" r:id="rId39"/>
    <p:sldId id="713" r:id="rId40"/>
    <p:sldId id="714" r:id="rId41"/>
    <p:sldId id="715" r:id="rId42"/>
    <p:sldId id="720" r:id="rId43"/>
    <p:sldId id="716" r:id="rId44"/>
    <p:sldId id="717" r:id="rId45"/>
    <p:sldId id="718" r:id="rId46"/>
    <p:sldId id="719" r:id="rId47"/>
    <p:sldId id="480" r:id="rId48"/>
    <p:sldId id="479" r:id="rId49"/>
    <p:sldId id="575" r:id="rId50"/>
    <p:sldId id="511" r:id="rId51"/>
    <p:sldId id="501" r:id="rId52"/>
    <p:sldId id="510" r:id="rId53"/>
    <p:sldId id="452" r:id="rId54"/>
    <p:sldId id="451" r:id="rId55"/>
    <p:sldId id="513" r:id="rId56"/>
    <p:sldId id="514" r:id="rId57"/>
    <p:sldId id="449" r:id="rId58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4E1D"/>
    <a:srgbClr val="D1EEAC"/>
    <a:srgbClr val="9AC39A"/>
    <a:srgbClr val="96A8C3"/>
    <a:srgbClr val="FFFFCC"/>
    <a:srgbClr val="009900"/>
    <a:srgbClr val="A3B8CB"/>
    <a:srgbClr val="DA724B"/>
    <a:srgbClr val="E59F84"/>
    <a:srgbClr val="F8D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3" autoAdjust="0"/>
    <p:restoredTop sz="89085" autoAdjust="0"/>
  </p:normalViewPr>
  <p:slideViewPr>
    <p:cSldViewPr>
      <p:cViewPr varScale="1">
        <p:scale>
          <a:sx n="100" d="100"/>
          <a:sy n="100" d="100"/>
        </p:scale>
        <p:origin x="906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5645188-6A4D-4C85-B856-A4BE5EBBB006}" type="datetimeFigureOut">
              <a:rPr lang="en-US"/>
              <a:pPr>
                <a:defRPr/>
              </a:pPr>
              <a:t>7/20/2017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en-US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66AA481-E30C-4065-A8C0-02429543A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1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gee.cs.oswego.edu/dl/classes/collections/index.html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informit.com/store/concurrent-programming-in-java-design-principles-and-9780201310092" TargetMode="External"/><Relationship Id="rId5" Type="http://schemas.openxmlformats.org/officeDocument/2006/relationships/hyperlink" Target="http://en.wikipedia.org/wiki/Malloc#dlmalloc" TargetMode="External"/><Relationship Id="rId4" Type="http://schemas.openxmlformats.org/officeDocument/2006/relationships/hyperlink" Target="http://gee.cs.oswego.edu/dl/classes/EDU/oswego/cs/dl/util/concurrent/intro.html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D11FCB-918B-4415-A66C-E1CA6DCC60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5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60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965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148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6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4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843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040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36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984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646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18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520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243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059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257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16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54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266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4111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4340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47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07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43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426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2148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570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5089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9283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278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4036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158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750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95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8766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6085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600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24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9681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Doug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Даг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Ли), профессора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Oswego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Осуиго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университета штата Нью Йорк. В список наиболее известных его разработок попали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collections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util.concurrent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которые в том или ином виде отразились в существующих JDK. Также им была написана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dlmalloc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имплементация для динамического выделения памяти. Среди литературы отметилась книга по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многопоточности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Concurrent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Programming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in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Java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: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Design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Principles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and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Pattern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, 2nd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Edition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14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732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6374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263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72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937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187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282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57FB8-63EF-4E13-93FB-D2905A6BAD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4326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46083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16FE315-372D-4431-BC57-08764164FCC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874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7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92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38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341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137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072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F0935-CABC-4682-8BAC-84433E0A213B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57DCD-8F70-4866-9628-688ACC2F689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4C53-E92B-4580-B62C-1D93A4522162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F1DB3-E6FA-4395-800D-32CA828552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8D693-55E9-4DFB-A6CF-E9CF1C2C453F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C9895-5954-4679-9371-93EDFD36F8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8E089-62ED-4B99-9D85-4233106172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39051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E4D2F2-8EAD-4248-A8AF-937EE57F243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71433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1B655-9686-4700-A3E3-2677DD26807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71084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A3A0-0963-40F8-917D-76DEAAEFC216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8362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2FADE-2241-4AB9-A208-782AC4633E65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19129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3ABB79-FB1F-4563-8AEC-F75E8EA4533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6056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CEBD2-D067-4C87-98E7-17140CF6747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59821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A170F8-514C-479C-AACB-5022023134F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1183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DF1A9-FA95-49E0-AD03-FC09736C0417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F4D12-7BED-49F7-86C6-6CCA3FE5C2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3611C-DD27-4ADB-92CD-80118082488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57187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55742B-6A67-44BA-9E65-E8ED5897B16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24206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9B4FD-8306-4B74-B1F8-D2E67870986E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088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82FD2-711B-470D-82CE-B7001E2E881B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0170C-3AFA-4CDD-A1DA-1AAA6BD64B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71E57-439A-43EC-83D3-278E8830CE17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33F12-FE4E-4717-9D29-D6CD8D0B8DA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1982B-4D5C-40A5-8680-D14AB22FF2F3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CBD16-2B6C-4B5F-A27C-1BDE394B36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20B05-F5F3-4A96-8250-C35F2E564B2D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0F256-E42B-46E3-BD18-2E319822111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F4EA-9703-4187-B760-700E5A0AB8C1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B4E2C-300C-486B-8509-BCD8ED93FA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20BA2-2EDF-41A5-ABC7-3D8DD950C846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69A1B-8BBE-4A90-99EF-CA7AF3AB27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43563-9108-4986-BB01-3A90FE142772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2D713-2A41-45C4-A35B-2FA6DAB1D7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22085F9-DEDC-4373-9033-D5B96210CA5B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77E3926-5E4F-4976-9185-E0836A63B16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C2E8B-7AD5-4B74-A391-C1BAFFD0676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5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liketaurus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gif"/><Relationship Id="rId3" Type="http://schemas.openxmlformats.org/officeDocument/2006/relationships/hyperlink" Target="https://twitter.com/liketaurus" TargetMode="External"/><Relationship Id="rId7" Type="http://schemas.openxmlformats.org/officeDocument/2006/relationships/image" Target="../media/image6.jpeg"/><Relationship Id="rId12" Type="http://schemas.microsoft.com/office/2007/relationships/hdphoto" Target="../media/hdphoto2.wdp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oop.it/t/workout-and-fitness" TargetMode="External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hyperlink" Target="http://www.linkedin.com/in/ababich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4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itvdn.com/ru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hyperlink" Target="TestProvider.com" TargetMode="Externa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vdn.com/ru" TargetMode="External"/><Relationship Id="rId5" Type="http://schemas.openxmlformats.org/officeDocument/2006/relationships/image" Target="../media/image60.png"/><Relationship Id="rId4" Type="http://schemas.openxmlformats.org/officeDocument/2006/relationships/hyperlink" Target="http://itvdn.com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Фигура, имеющая форму буквы L 6"/>
          <p:cNvSpPr/>
          <p:nvPr/>
        </p:nvSpPr>
        <p:spPr>
          <a:xfrm rot="10800000">
            <a:off x="0" y="0"/>
            <a:ext cx="12215813" cy="6858000"/>
          </a:xfrm>
          <a:prstGeom prst="corner">
            <a:avLst>
              <a:gd name="adj1" fmla="val 6267"/>
              <a:gd name="adj2" fmla="val 6637"/>
            </a:avLst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338" name="Заголовок 1"/>
          <p:cNvSpPr txBox="1">
            <a:spLocks/>
          </p:cNvSpPr>
          <p:nvPr/>
        </p:nvSpPr>
        <p:spPr bwMode="auto">
          <a:xfrm>
            <a:off x="1828800" y="4124056"/>
            <a:ext cx="89916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Коллекции и дженерики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4339" name="Прямоугольник 11"/>
          <p:cNvSpPr>
            <a:spLocks noChangeArrowheads="1"/>
          </p:cNvSpPr>
          <p:nvPr/>
        </p:nvSpPr>
        <p:spPr bwMode="auto">
          <a:xfrm>
            <a:off x="1828800" y="2511692"/>
            <a:ext cx="942975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Профессиональное программирование </a:t>
            </a:r>
            <a:b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 языке </a:t>
            </a:r>
            <a:r>
              <a:rPr lang="en-US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</a:p>
        </p:txBody>
      </p:sp>
      <p:pic>
        <p:nvPicPr>
          <p:cNvPr id="14340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59950" y="457200"/>
            <a:ext cx="1898650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Прямоугольник 12"/>
          <p:cNvSpPr>
            <a:spLocks noChangeArrowheads="1"/>
          </p:cNvSpPr>
          <p:nvPr/>
        </p:nvSpPr>
        <p:spPr bwMode="auto">
          <a:xfrm>
            <a:off x="1447800" y="111125"/>
            <a:ext cx="50292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</a:t>
            </a:r>
          </a:p>
        </p:txBody>
      </p:sp>
      <p:sp>
        <p:nvSpPr>
          <p:cNvPr id="14342" name="Прямоугольник 13"/>
          <p:cNvSpPr>
            <a:spLocks noChangeArrowheads="1"/>
          </p:cNvSpPr>
          <p:nvPr/>
        </p:nvSpPr>
        <p:spPr bwMode="auto">
          <a:xfrm rot="5400000">
            <a:off x="8739188" y="3482975"/>
            <a:ext cx="655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Информационный видеосервис для разработчиков программного обеспечения</a:t>
            </a:r>
            <a:endParaRPr lang="en-US" sz="140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4343" name="Рисунок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76200"/>
            <a:ext cx="102393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Прямоугольник 15"/>
          <p:cNvSpPr>
            <a:spLocks noChangeArrowheads="1"/>
          </p:cNvSpPr>
          <p:nvPr/>
        </p:nvSpPr>
        <p:spPr bwMode="auto">
          <a:xfrm>
            <a:off x="9707563" y="111125"/>
            <a:ext cx="18288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http://itvdn.com</a:t>
            </a:r>
          </a:p>
        </p:txBody>
      </p:sp>
      <p:pic>
        <p:nvPicPr>
          <p:cNvPr id="14345" name="Рисунок 1"/>
          <p:cNvPicPr>
            <a:picLocks noChangeAspect="1"/>
          </p:cNvPicPr>
          <p:nvPr/>
        </p:nvPicPr>
        <p:blipFill>
          <a:blip r:embed="rId5"/>
          <a:srcRect l="23933" t="16042" r="26019" b="29813"/>
          <a:stretch>
            <a:fillRect/>
          </a:stretch>
        </p:blipFill>
        <p:spPr bwMode="auto">
          <a:xfrm>
            <a:off x="9067800" y="5461000"/>
            <a:ext cx="219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Результат пошуку зображень за запитом &quot;java 8 logo&quot;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1"/>
          <a:stretch/>
        </p:blipFill>
        <p:spPr bwMode="auto">
          <a:xfrm>
            <a:off x="685800" y="2362200"/>
            <a:ext cx="996950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API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коллекций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862" y="1448019"/>
            <a:ext cx="8940114" cy="480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4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API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коллекций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372" y="1457668"/>
            <a:ext cx="8657256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97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API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коллекций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812767"/>
              </p:ext>
            </p:extLst>
          </p:nvPr>
        </p:nvGraphicFramePr>
        <p:xfrm>
          <a:off x="480219" y="1435679"/>
          <a:ext cx="11201400" cy="474503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51849075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3483624265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83759774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1245724282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4123717246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538671062"/>
                    </a:ext>
                  </a:extLst>
                </a:gridCol>
              </a:tblGrid>
              <a:tr h="1300294">
                <a:tc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 anchor="ctr">
                    <a:lnR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D04E1D"/>
                          </a:solidFill>
                        </a:rPr>
                        <a:t>Hash Table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D04E1D"/>
                          </a:solidFill>
                        </a:rPr>
                        <a:t>Resizable Array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D04E1D"/>
                          </a:solidFill>
                        </a:rPr>
                        <a:t>Balanced Tree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D04E1D"/>
                          </a:solidFill>
                        </a:rPr>
                        <a:t>Linked List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D04E1D"/>
                          </a:solidFill>
                        </a:rPr>
                        <a:t>Hash Table + Linked List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260147"/>
                  </a:ext>
                </a:extLst>
              </a:tr>
              <a:tr h="97934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D04E1D"/>
                          </a:solidFill>
                        </a:rPr>
                        <a:t>Set</a:t>
                      </a:r>
                      <a:endParaRPr lang="uk-UA" b="1" dirty="0">
                        <a:solidFill>
                          <a:srgbClr val="D04E1D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HashSet</a:t>
                      </a:r>
                      <a:endParaRPr lang="uk-UA" sz="2000" dirty="0"/>
                    </a:p>
                  </a:txBody>
                  <a:tcPr anchor="ctr">
                    <a:lnL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uk-U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TreeSet</a:t>
                      </a:r>
                      <a:endParaRPr lang="uk-U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uk-UA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LinkedHashSet</a:t>
                      </a:r>
                      <a:endParaRPr lang="uk-UA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517799"/>
                  </a:ext>
                </a:extLst>
              </a:tr>
              <a:tr h="74302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D04E1D"/>
                          </a:solidFill>
                        </a:rPr>
                        <a:t>List</a:t>
                      </a:r>
                      <a:endParaRPr lang="uk-UA" b="1" dirty="0">
                        <a:solidFill>
                          <a:srgbClr val="D04E1D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uk-UA" sz="2000" dirty="0"/>
                    </a:p>
                  </a:txBody>
                  <a:tcPr anchor="ctr">
                    <a:lnL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ArrayList</a:t>
                      </a:r>
                      <a:endParaRPr lang="uk-U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uk-U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LinkedList</a:t>
                      </a:r>
                      <a:endParaRPr lang="uk-U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uk-UA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58179"/>
                  </a:ext>
                </a:extLst>
              </a:tr>
              <a:tr h="74302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D04E1D"/>
                          </a:solidFill>
                        </a:rPr>
                        <a:t>Deque</a:t>
                      </a:r>
                      <a:endParaRPr lang="uk-UA" b="1" dirty="0">
                        <a:solidFill>
                          <a:srgbClr val="D04E1D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uk-UA" sz="2000"/>
                    </a:p>
                  </a:txBody>
                  <a:tcPr anchor="ctr">
                    <a:lnL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ArrayDeque</a:t>
                      </a:r>
                      <a:endParaRPr lang="uk-U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uk-U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LinkedList</a:t>
                      </a:r>
                      <a:endParaRPr lang="uk-U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uk-UA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989573"/>
                  </a:ext>
                </a:extLst>
              </a:tr>
              <a:tr h="97934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D04E1D"/>
                          </a:solidFill>
                        </a:rPr>
                        <a:t>Map</a:t>
                      </a:r>
                      <a:endParaRPr lang="uk-UA" b="1" dirty="0">
                        <a:solidFill>
                          <a:srgbClr val="D04E1D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HashMap</a:t>
                      </a:r>
                      <a:endParaRPr lang="uk-UA" sz="2000" dirty="0"/>
                    </a:p>
                  </a:txBody>
                  <a:tcPr anchor="ctr">
                    <a:lnL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uk-UA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TreeMap</a:t>
                      </a:r>
                      <a:endParaRPr lang="uk-U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uk-U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LinkedHashMap</a:t>
                      </a:r>
                      <a:endParaRPr lang="uk-UA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5055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0248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Интерфейс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Map</a:t>
            </a: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b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Другие классы и интерфейсы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77143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Интрфейс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Map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08854" y="2092402"/>
            <a:ext cx="75438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Map –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это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ассоциативн</a:t>
            </a:r>
            <a:r>
              <a:rPr lang="ru-RU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ый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массив</a:t>
            </a:r>
            <a:endParaRPr lang="en-US" sz="21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сопоставление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ключа и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некоторого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значения</a:t>
            </a:r>
            <a:endParaRPr lang="uk-UA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ключи –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уникальны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только одно значение для определенного ключа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методы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put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get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entrySet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keySet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values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…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60854" y="2289844"/>
            <a:ext cx="3048000" cy="2723404"/>
            <a:chOff x="533400" y="2433620"/>
            <a:chExt cx="3048000" cy="2723404"/>
          </a:xfrm>
        </p:grpSpPr>
        <p:sp>
          <p:nvSpPr>
            <p:cNvPr id="3" name="Oval 2"/>
            <p:cNvSpPr/>
            <p:nvPr/>
          </p:nvSpPr>
          <p:spPr>
            <a:xfrm>
              <a:off x="533400" y="2433620"/>
              <a:ext cx="1219200" cy="2354072"/>
            </a:xfrm>
            <a:prstGeom prst="ellipse">
              <a:avLst/>
            </a:prstGeom>
            <a:ln>
              <a:solidFill>
                <a:srgbClr val="D04E1D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uk-UA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047833" y="2433620"/>
              <a:ext cx="1219200" cy="2354072"/>
            </a:xfrm>
            <a:prstGeom prst="ellipse">
              <a:avLst/>
            </a:prstGeom>
            <a:ln>
              <a:solidFill>
                <a:srgbClr val="D04E1D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uk-UA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19150" y="2594993"/>
              <a:ext cx="6286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</a:t>
              </a:r>
            </a:p>
            <a:p>
              <a:pPr algn="ctr"/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/>
              <a:r>
                <a:rPr lang="en-US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2</a:t>
              </a:r>
            </a:p>
            <a:p>
              <a:pPr algn="ctr"/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/>
              <a:r>
                <a:rPr lang="en-US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3</a:t>
              </a:r>
            </a:p>
            <a:p>
              <a:pPr algn="ctr"/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/>
              <a:r>
                <a:rPr lang="en-US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4</a:t>
              </a:r>
              <a:endParaRPr lang="uk-UA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43108" y="2637472"/>
              <a:ext cx="6286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</a:t>
              </a:r>
            </a:p>
            <a:p>
              <a:pPr algn="ctr"/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/>
              <a:r>
                <a:rPr lang="en-US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B</a:t>
              </a:r>
            </a:p>
            <a:p>
              <a:pPr algn="ctr"/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/>
              <a:r>
                <a:rPr lang="en-US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C</a:t>
              </a:r>
              <a:endParaRPr lang="uk-UA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265238" y="2793691"/>
              <a:ext cx="1182729" cy="0"/>
            </a:xfrm>
            <a:prstGeom prst="straightConnector1">
              <a:avLst/>
            </a:prstGeom>
            <a:ln w="28575">
              <a:solidFill>
                <a:srgbClr val="D04E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265238" y="3334721"/>
              <a:ext cx="1182729" cy="0"/>
            </a:xfrm>
            <a:prstGeom prst="straightConnector1">
              <a:avLst/>
            </a:prstGeom>
            <a:ln w="28575">
              <a:solidFill>
                <a:srgbClr val="D04E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1265238" y="3908870"/>
              <a:ext cx="1182729" cy="0"/>
            </a:xfrm>
            <a:prstGeom prst="straightConnector1">
              <a:avLst/>
            </a:prstGeom>
            <a:ln w="28575">
              <a:solidFill>
                <a:srgbClr val="D04E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cxnSpLocks/>
            </p:cNvCxnSpPr>
            <p:nvPr/>
          </p:nvCxnSpPr>
          <p:spPr>
            <a:xfrm flipV="1">
              <a:off x="1279505" y="4038175"/>
              <a:ext cx="1146143" cy="384033"/>
            </a:xfrm>
            <a:prstGeom prst="straightConnector1">
              <a:avLst/>
            </a:prstGeom>
            <a:ln w="28575">
              <a:solidFill>
                <a:srgbClr val="D04E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33400" y="4787692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   ключ            </a:t>
              </a:r>
              <a:r>
                <a:rPr lang="uk-UA" dirty="0" err="1">
                  <a:latin typeface="Segoe UI Light" panose="020B0502040204020203" pitchFamily="34" charset="0"/>
                  <a:cs typeface="Segoe UI Light" panose="020B0502040204020203" pitchFamily="34" charset="0"/>
                </a:rPr>
                <a:t>значение</a:t>
              </a:r>
              <a:endParaRPr lang="uk-UA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840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Интерфейс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Map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88258" y="1570413"/>
            <a:ext cx="6057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 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Map </a:t>
            </a:r>
            <a:r>
              <a:rPr lang="uk-UA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 </a:t>
            </a:r>
            <a:r>
              <a:rPr lang="uk-UA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расширяет</a:t>
            </a:r>
            <a:r>
              <a:rPr lang="uk-UA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Collection</a:t>
            </a: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задает сопоставление, а не 	коллекцию объектов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 </a:t>
            </a:r>
            <a:r>
              <a:rPr lang="en-US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SortedMap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расширяет интерфейс 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Map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HashMap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TreeMap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IdentityHashMap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WeakHashMap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реализации интерфейса 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Map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5" name="Содержимое 3" descr="Без имени-2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629400" y="1612877"/>
            <a:ext cx="5176577" cy="4635523"/>
          </a:xfrm>
        </p:spPr>
      </p:pic>
    </p:spTree>
    <p:extLst>
      <p:ext uri="{BB962C8B-B14F-4D97-AF65-F5344CB8AC3E}">
        <p14:creationId xmlns:p14="http://schemas.microsoft.com/office/powerpoint/2010/main" val="2725697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Интерфейс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Map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60256"/>
          <a:stretch/>
        </p:blipFill>
        <p:spPr>
          <a:xfrm>
            <a:off x="1576283" y="2057400"/>
            <a:ext cx="933061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60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Интерфейс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Map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0000"/>
          <a:stretch/>
        </p:blipFill>
        <p:spPr>
          <a:xfrm>
            <a:off x="1752600" y="1487488"/>
            <a:ext cx="8915400" cy="472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42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Результат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работ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71600" y="1524000"/>
            <a:ext cx="978019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файла, содержащего первый параграф «Ромео и Джульетты», получим: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71600" y="2216969"/>
            <a:ext cx="978019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{unclean=1, with=2, scene=1, passage=1, our=3, ancient=1, two=3, these=1,mark’d=1, patient=1, do=1, 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cross’d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=1, where=2, lovers=1, fatal=1, stage=1,verona=1, new=1, bury=1, forth=1, strife=1, lay=1, fair=1, we=1, alike=1,could=1, piteous=1, is=1, hands=1, mend=1, in=2, 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nought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=1, both=1,continuance=1, life=1, if=1, shall=2, the=5, traffic=1, and=1, a=1, toil=1,take=1, which=2, loins=1, of=5, here=1, end=1, what=1, civil=2, their=6,love=1, but=1, makes=1, miss=1, rage=1, foes=1, you=1, ears=1, whose=1,now=1, to=2, dignity=1, fearful=1, pair=1, star=1, strive=1, households=1,hours’=1, grudge=1, break=1, 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misadventured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=1, mutiny=1, attend=1,overthrows=1, parents’=2, blood=1, from=2, children’s=1, remove=1, death=2}</a:t>
            </a: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29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Другие классы коллекций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6014" y="1547917"/>
            <a:ext cx="11426396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Старые добрые классы: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Vector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реализует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List</a:t>
            </a:r>
            <a:endParaRPr lang="uk-UA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Stack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расширение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класса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Vector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добавляющее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типичное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для стека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поведение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HashTable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реализация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интерфейса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Map</a:t>
            </a:r>
            <a:endParaRPr lang="uk-UA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Properties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расширение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HashTable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у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которого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ключи и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значения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строки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uk-UA" sz="1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Кажд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ый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из этих унаследованных классов имеет метод, возвращающий объект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Enumeration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интерфейс, похожий, но не совместимый с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Iterator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например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hasMoreElemenst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вместо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hasNext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7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Автор курса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1" name="Picture 20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9252" y1="26168" x2="37383" y2="66355"/>
                        <a14:foregroundMark x1="67290" y1="43925" x2="51402" y2="46729"/>
                        <a14:foregroundMark x1="65421" y1="81308" x2="42991" y2="72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90" y="1671182"/>
            <a:ext cx="445231" cy="44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" name="Picture 21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28" y="1697370"/>
            <a:ext cx="389279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" name="Picture 22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59" y="1699751"/>
            <a:ext cx="390470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" name="Picture 23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46000" y1="48000" x2="46000" y2="65000"/>
                        <a14:foregroundMark x1="70000" y1="43000" x2="75000" y2="48000"/>
                        <a14:foregroundMark x1="79000" y1="61000" x2="79000" y2="72000"/>
                        <a14:foregroundMark x1="27000" y1="72000" x2="27000" y2="52000"/>
                        <a14:foregroundMark x1="27000" y1="26000" x2="24000" y2="1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362" y="1685465"/>
            <a:ext cx="414279" cy="41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53" y="4995165"/>
            <a:ext cx="574804" cy="74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 bwMode="auto">
          <a:xfrm>
            <a:off x="8039111" y="4121161"/>
            <a:ext cx="1491256" cy="1601116"/>
          </a:xfrm>
          <a:prstGeom prst="rect">
            <a:avLst/>
          </a:prstGeom>
          <a:solidFill>
            <a:srgbClr val="9BBB5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Лауреат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премии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им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Макаренко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77000" y="4121161"/>
            <a:ext cx="1485065" cy="1601116"/>
          </a:xfrm>
          <a:prstGeom prst="rect">
            <a:avLst/>
          </a:prstGeom>
          <a:solidFill>
            <a:srgbClr val="00AE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5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039110" y="2419778"/>
            <a:ext cx="1491258" cy="1601116"/>
          </a:xfrm>
          <a:prstGeom prst="rect">
            <a:avLst/>
          </a:prstGeom>
          <a:solidFill>
            <a:srgbClr val="00418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Intel, INTSPEI,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Incom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Retratech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RUSSEE...</a:t>
            </a: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77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477000" y="2419778"/>
            <a:ext cx="1485065" cy="1601116"/>
          </a:xfrm>
          <a:prstGeom prst="rect">
            <a:avLst/>
          </a:prstGeom>
          <a:solidFill>
            <a:srgbClr val="FF8C0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более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20 лет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преподавания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789331" y="2419779"/>
            <a:ext cx="1610623" cy="3312005"/>
            <a:chOff x="9223477" y="1767991"/>
            <a:chExt cx="1877137" cy="3860049"/>
          </a:xfrm>
        </p:grpSpPr>
        <p:sp>
          <p:nvSpPr>
            <p:cNvPr id="49" name="Rectangle 48"/>
            <p:cNvSpPr/>
            <p:nvPr/>
          </p:nvSpPr>
          <p:spPr bwMode="auto">
            <a:xfrm>
              <a:off x="9223477" y="3750905"/>
              <a:ext cx="1877135" cy="1877135"/>
            </a:xfrm>
            <a:prstGeom prst="rect">
              <a:avLst/>
            </a:prstGeom>
            <a:solidFill>
              <a:srgbClr val="8064A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2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книги</a:t>
              </a: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b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&amp;</a:t>
              </a:r>
              <a:r>
                <a:rPr lang="ru-RU" altLang="en-US" sz="1765" kern="0" dirty="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более</a:t>
              </a: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50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публикаций</a:t>
              </a:r>
              <a:endParaRPr kumimoji="0" lang="en-US" alt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9223479" y="1767991"/>
              <a:ext cx="1877135" cy="1877135"/>
            </a:xfrm>
            <a:prstGeom prst="rect">
              <a:avLst/>
            </a:prstGeom>
            <a:solidFill>
              <a:srgbClr val="F7964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MCT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MCLC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MCITP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MCPD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OCUP Advanced</a:t>
              </a:r>
              <a: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/>
              </a:r>
              <a:b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JAVA 8 </a:t>
              </a: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programmer</a:t>
              </a:r>
              <a:endPara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77302" y="2436271"/>
            <a:ext cx="2134980" cy="2500495"/>
          </a:xfrm>
          <a:prstGeom prst="rect">
            <a:avLst/>
          </a:prstGeom>
          <a:noFill/>
          <a:ln>
            <a:solidFill>
              <a:srgbClr val="EEECE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7301" y="4989318"/>
            <a:ext cx="1503506" cy="732959"/>
          </a:xfrm>
          <a:prstGeom prst="rect">
            <a:avLst/>
          </a:prstGeom>
        </p:spPr>
      </p:pic>
      <p:sp>
        <p:nvSpPr>
          <p:cNvPr id="35" name="Title 24"/>
          <p:cNvSpPr txBox="1">
            <a:spLocks/>
          </p:cNvSpPr>
          <p:nvPr/>
        </p:nvSpPr>
        <p:spPr>
          <a:xfrm>
            <a:off x="2542704" y="1555277"/>
            <a:ext cx="4370069" cy="67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Александр</a:t>
            </a: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Бабич</a:t>
            </a:r>
            <a:endParaRPr kumimoji="0" lang="uk-UA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99951" y="5744295"/>
            <a:ext cx="3188709" cy="3639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55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65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ProductivityBlog.com.ua</a:t>
            </a:r>
          </a:p>
        </p:txBody>
      </p:sp>
      <p:pic>
        <p:nvPicPr>
          <p:cNvPr id="37" name="Picture 36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16" cstate="print">
            <a:lum bright="100000" contrast="100000"/>
          </a:blip>
          <a:stretch>
            <a:fillRect/>
          </a:stretch>
        </p:blipFill>
        <p:spPr bwMode="auto">
          <a:xfrm>
            <a:off x="8200519" y="4173111"/>
            <a:ext cx="1040117" cy="104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 descr="C:\Users\sakuu\Documents\Ballmer WPC\PNGS\Timer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6901998" y="2517502"/>
            <a:ext cx="584602" cy="8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6637337" y="4527316"/>
            <a:ext cx="1158323" cy="903335"/>
            <a:chOff x="6985417" y="4364559"/>
            <a:chExt cx="1722609" cy="1243836"/>
          </a:xfrm>
        </p:grpSpPr>
        <p:sp>
          <p:nvSpPr>
            <p:cNvPr id="44" name="Flowchart: Magnetic Disk 43"/>
            <p:cNvSpPr/>
            <p:nvPr/>
          </p:nvSpPr>
          <p:spPr bwMode="auto">
            <a:xfrm>
              <a:off x="7421155" y="4700561"/>
              <a:ext cx="896107" cy="548634"/>
            </a:xfrm>
            <a:prstGeom prst="flowChartMagneticDisk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8504213" y="4718949"/>
              <a:ext cx="6316" cy="812234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6" name="Diamond 45"/>
            <p:cNvSpPr/>
            <p:nvPr/>
          </p:nvSpPr>
          <p:spPr bwMode="auto">
            <a:xfrm>
              <a:off x="6985417" y="4364559"/>
              <a:ext cx="1722609" cy="628708"/>
            </a:xfrm>
            <a:prstGeom prst="diamond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7" name="Isosceles Triangle 46"/>
            <p:cNvSpPr/>
            <p:nvPr/>
          </p:nvSpPr>
          <p:spPr bwMode="auto">
            <a:xfrm flipH="1">
              <a:off x="8424274" y="5386317"/>
              <a:ext cx="182879" cy="222078"/>
            </a:xfrm>
            <a:prstGeom prst="triangle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8444578" y="5318091"/>
              <a:ext cx="142273" cy="18287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40" name="TextBox 87"/>
          <p:cNvSpPr txBox="1"/>
          <p:nvPr/>
        </p:nvSpPr>
        <p:spPr>
          <a:xfrm>
            <a:off x="5326948" y="2329018"/>
            <a:ext cx="739543" cy="13882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8455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</a:t>
            </a:r>
            <a:endParaRPr lang="uk-UA" sz="8455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TextBox 88"/>
          <p:cNvSpPr txBox="1"/>
          <p:nvPr/>
        </p:nvSpPr>
        <p:spPr>
          <a:xfrm>
            <a:off x="5526559" y="4052097"/>
            <a:ext cx="951227" cy="950457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5294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</a:t>
            </a:r>
            <a:endParaRPr lang="uk-UA" sz="5294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TextBox 89"/>
          <p:cNvSpPr txBox="1"/>
          <p:nvPr/>
        </p:nvSpPr>
        <p:spPr>
          <a:xfrm>
            <a:off x="8827294" y="3295621"/>
            <a:ext cx="826193" cy="889350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4853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</a:t>
            </a:r>
            <a:endParaRPr lang="uk-UA" sz="4853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3" name="Picture 42" descr="http://i014.radikal.ru/1207/7f/3db3d7af842b.gif"/>
          <p:cNvPicPr>
            <a:picLocks noChangeAspect="1" noChangeArrowheads="1" noCrop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866" y="1628749"/>
            <a:ext cx="806792" cy="60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Интерфейсы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Comparable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Comparator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6013" y="1487488"/>
            <a:ext cx="11426396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Применяются для </a:t>
            </a:r>
            <a:r>
              <a:rPr lang="ru-RU" sz="2100" b="1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сортировки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других задач, где необходимо сравнивать элементы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Comparable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реализуется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самом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базовом классе (объект умеет сравнить себя с 	другим объектом)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Comparator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реализуется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внешним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классом (обязанности по сравнению двух 	объектов нашего класса возлагаются на внешний объект) </a:t>
            </a:r>
          </a:p>
        </p:txBody>
      </p:sp>
      <p:pic>
        <p:nvPicPr>
          <p:cNvPr id="12" name="Рисунок 4" descr="Без имени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0024" y="4028232"/>
            <a:ext cx="6498374" cy="221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72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261938" y="808038"/>
            <a:ext cx="11701462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Интерфейсы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Comparable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Comparator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сортировка массивов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12" y="2514719"/>
            <a:ext cx="11264976" cy="154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6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47" y="1698539"/>
            <a:ext cx="7995383" cy="4397461"/>
          </a:xfrm>
          <a:prstGeom prst="rect">
            <a:avLst/>
          </a:prstGeom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Интерфейс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Comparable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613845"/>
            <a:ext cx="4057204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87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Интерфейс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Comparator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785" y="1835554"/>
            <a:ext cx="4659041" cy="129417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23785" y="1744682"/>
            <a:ext cx="9829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Больше гибкости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Необходимо реализовать метод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Compare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Отрицательн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ый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результат – первый аргумент меньше второго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Нулевое значение – аргументы одинаковы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Положительный результат – первый аргумент больше второго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987349"/>
            <a:ext cx="5909467" cy="5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1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Проблемы гетерогенных коллекций. Гомогенные коллекции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899790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Проблемы гетерогенных коллекций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1597013"/>
            <a:ext cx="1024096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Необходимость в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приведении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 нужному типу элемента (базовый класс –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Object)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Отсутствие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проверок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для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добавляем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ых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элементов – 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нельзя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предотвратить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добавление элементов «неправильных» типов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Решение - </a:t>
            </a:r>
            <a:r>
              <a:rPr lang="ru-RU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гомоненные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коллекции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дженерики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проверка соответствия типов на этапе компиляции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нет необходимости в приведении типов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более простой и понятный код</a:t>
            </a:r>
          </a:p>
        </p:txBody>
      </p:sp>
    </p:spTree>
    <p:extLst>
      <p:ext uri="{BB962C8B-B14F-4D97-AF65-F5344CB8AC3E}">
        <p14:creationId xmlns:p14="http://schemas.microsoft.com/office/powerpoint/2010/main" val="1325745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Проблемы гетерогенных коллекций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489" y="1818846"/>
            <a:ext cx="8138686" cy="1270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548" y="4256945"/>
            <a:ext cx="8423111" cy="1290638"/>
          </a:xfrm>
          <a:prstGeom prst="rect">
            <a:avLst/>
          </a:prstGeom>
        </p:spPr>
      </p:pic>
      <p:sp>
        <p:nvSpPr>
          <p:cNvPr id="5" name="Arrow: Down 4"/>
          <p:cNvSpPr/>
          <p:nvPr/>
        </p:nvSpPr>
        <p:spPr>
          <a:xfrm>
            <a:off x="4648200" y="3346943"/>
            <a:ext cx="873289" cy="707532"/>
          </a:xfrm>
          <a:prstGeom prst="downArrow">
            <a:avLst/>
          </a:prstGeom>
          <a:solidFill>
            <a:srgbClr val="D04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9600" y="5105400"/>
            <a:ext cx="1981200" cy="44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76600" y="2647092"/>
            <a:ext cx="3581400" cy="44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962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Гомогенные и гетерогенные коллекции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418520"/>
              </p:ext>
            </p:extLst>
          </p:nvPr>
        </p:nvGraphicFramePr>
        <p:xfrm>
          <a:off x="533400" y="1600200"/>
          <a:ext cx="11180506" cy="438444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53041">
                  <a:extLst>
                    <a:ext uri="{9D8B030D-6E8A-4147-A177-3AD203B41FA5}">
                      <a16:colId xmlns:a16="http://schemas.microsoft.com/office/drawing/2014/main" val="51849075"/>
                    </a:ext>
                  </a:extLst>
                </a:gridCol>
                <a:gridCol w="4674776">
                  <a:extLst>
                    <a:ext uri="{9D8B030D-6E8A-4147-A177-3AD203B41FA5}">
                      <a16:colId xmlns:a16="http://schemas.microsoft.com/office/drawing/2014/main" val="3483624265"/>
                    </a:ext>
                  </a:extLst>
                </a:gridCol>
                <a:gridCol w="4752689">
                  <a:extLst>
                    <a:ext uri="{9D8B030D-6E8A-4147-A177-3AD203B41FA5}">
                      <a16:colId xmlns:a16="http://schemas.microsoft.com/office/drawing/2014/main" val="2083759774"/>
                    </a:ext>
                  </a:extLst>
                </a:gridCol>
              </a:tblGrid>
              <a:tr h="923383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rgbClr val="D04E1D"/>
                          </a:solidFill>
                          <a:latin typeface="+mn-lt"/>
                          <a:ea typeface="+mn-ea"/>
                          <a:cs typeface="+mn-cs"/>
                        </a:rPr>
                        <a:t>Категория</a:t>
                      </a:r>
                      <a:endParaRPr lang="uk-UA" sz="1800" b="1" kern="1200" dirty="0">
                        <a:solidFill>
                          <a:srgbClr val="D04E1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Гетерогенные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Гомогенные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260147"/>
                  </a:ext>
                </a:extLst>
              </a:tr>
              <a:tr h="733353"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solidFill>
                            <a:srgbClr val="D04E1D"/>
                          </a:solidFill>
                        </a:rPr>
                        <a:t>Класс</a:t>
                      </a:r>
                      <a:endParaRPr lang="uk-UA" b="1" dirty="0">
                        <a:solidFill>
                          <a:srgbClr val="D04E1D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public class </a:t>
                      </a:r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 extends </a:t>
                      </a:r>
                      <a:r>
                        <a:rPr lang="en-US" sz="2000" dirty="0" err="1"/>
                        <a:t>AbstractList</a:t>
                      </a:r>
                      <a:r>
                        <a:rPr lang="en-US" sz="2000" dirty="0"/>
                        <a:t> implements List</a:t>
                      </a:r>
                      <a:endParaRPr lang="uk-UA" sz="2000" dirty="0"/>
                    </a:p>
                  </a:txBody>
                  <a:tcPr anchor="ctr">
                    <a:lnL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public class </a:t>
                      </a:r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&lt;E&gt; extends </a:t>
                      </a:r>
                      <a:r>
                        <a:rPr lang="en-US" sz="2000" dirty="0" err="1"/>
                        <a:t>AbstractList</a:t>
                      </a:r>
                      <a:r>
                        <a:rPr lang="en-US" sz="2000" dirty="0"/>
                        <a:t>&lt;E&gt; implements List&lt;E&gt;</a:t>
                      </a:r>
                      <a:endParaRPr lang="uk-UA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517799"/>
                  </a:ext>
                </a:extLst>
              </a:tr>
              <a:tr h="527647"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solidFill>
                            <a:srgbClr val="D04E1D"/>
                          </a:solidFill>
                        </a:rPr>
                        <a:t>Конструктор</a:t>
                      </a:r>
                      <a:r>
                        <a:rPr lang="en-US" b="1" dirty="0">
                          <a:solidFill>
                            <a:srgbClr val="D04E1D"/>
                          </a:solidFill>
                        </a:rPr>
                        <a:t>*</a:t>
                      </a:r>
                      <a:endParaRPr lang="uk-UA" b="1" dirty="0">
                        <a:solidFill>
                          <a:srgbClr val="D04E1D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public </a:t>
                      </a:r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 (</a:t>
                      </a:r>
                      <a:r>
                        <a:rPr lang="en-US" sz="2000" dirty="0" err="1"/>
                        <a:t>int</a:t>
                      </a:r>
                      <a:r>
                        <a:rPr lang="en-US" sz="2000" dirty="0"/>
                        <a:t> capacity)</a:t>
                      </a:r>
                      <a:endParaRPr lang="uk-UA" sz="2000" dirty="0"/>
                    </a:p>
                  </a:txBody>
                  <a:tcPr anchor="ctr">
                    <a:lnL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public </a:t>
                      </a:r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 (</a:t>
                      </a:r>
                      <a:r>
                        <a:rPr lang="en-US" sz="2000" dirty="0" err="1"/>
                        <a:t>int</a:t>
                      </a:r>
                      <a:r>
                        <a:rPr lang="en-US" sz="2000" dirty="0"/>
                        <a:t> capacity)</a:t>
                      </a:r>
                      <a:endParaRPr lang="uk-UA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58179"/>
                  </a:ext>
                </a:extLst>
              </a:tr>
              <a:tr h="733353"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solidFill>
                            <a:srgbClr val="D04E1D"/>
                          </a:solidFill>
                        </a:rPr>
                        <a:t>Методы</a:t>
                      </a:r>
                      <a:endParaRPr lang="uk-UA" b="1" dirty="0">
                        <a:solidFill>
                          <a:srgbClr val="D04E1D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public void add(Object o)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public Object get(</a:t>
                      </a:r>
                      <a:r>
                        <a:rPr lang="en-US" sz="2000" dirty="0" err="1"/>
                        <a:t>int</a:t>
                      </a:r>
                      <a:r>
                        <a:rPr lang="en-US" sz="2000" dirty="0"/>
                        <a:t> index)</a:t>
                      </a:r>
                      <a:endParaRPr lang="uk-UA" sz="2000" dirty="0"/>
                    </a:p>
                  </a:txBody>
                  <a:tcPr anchor="ctr">
                    <a:lnL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public void add (E o)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public E get (</a:t>
                      </a:r>
                      <a:r>
                        <a:rPr lang="en-US" sz="2000" dirty="0" err="1"/>
                        <a:t>int</a:t>
                      </a:r>
                      <a:r>
                        <a:rPr lang="en-US" sz="2000" dirty="0"/>
                        <a:t> index)</a:t>
                      </a:r>
                      <a:endParaRPr lang="uk-UA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989573"/>
                  </a:ext>
                </a:extLst>
              </a:tr>
              <a:tr h="733353"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solidFill>
                            <a:srgbClr val="D04E1D"/>
                          </a:solidFill>
                        </a:rPr>
                        <a:t>Переменные</a:t>
                      </a:r>
                      <a:endParaRPr lang="uk-UA" b="1" dirty="0">
                        <a:solidFill>
                          <a:srgbClr val="D04E1D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firstList</a:t>
                      </a:r>
                      <a:r>
                        <a:rPr lang="en-US" sz="2000" dirty="0"/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secondList</a:t>
                      </a:r>
                      <a:r>
                        <a:rPr lang="en-US" sz="2000" dirty="0"/>
                        <a:t>;</a:t>
                      </a:r>
                      <a:endParaRPr lang="uk-UA" sz="2000" dirty="0"/>
                    </a:p>
                  </a:txBody>
                  <a:tcPr anchor="ctr">
                    <a:lnL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&lt;String &gt; </a:t>
                      </a:r>
                      <a:r>
                        <a:rPr lang="en-US" sz="2000" dirty="0" err="1"/>
                        <a:t>firstList</a:t>
                      </a:r>
                      <a:r>
                        <a:rPr lang="en-US" sz="2000" dirty="0"/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&lt;Date&gt; </a:t>
                      </a:r>
                      <a:r>
                        <a:rPr lang="en-US" sz="2000" dirty="0" err="1"/>
                        <a:t>secondList</a:t>
                      </a:r>
                      <a:r>
                        <a:rPr lang="en-US" sz="2000" dirty="0"/>
                        <a:t>;</a:t>
                      </a:r>
                      <a:endParaRPr lang="uk-UA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5055333"/>
                  </a:ext>
                </a:extLst>
              </a:tr>
              <a:tr h="733353"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solidFill>
                            <a:srgbClr val="D04E1D"/>
                          </a:solidFill>
                        </a:rPr>
                        <a:t>Экземпляры</a:t>
                      </a:r>
                      <a:r>
                        <a:rPr lang="en-US" b="1" dirty="0">
                          <a:solidFill>
                            <a:srgbClr val="D04E1D"/>
                          </a:solidFill>
                        </a:rPr>
                        <a:t>*</a:t>
                      </a:r>
                      <a:endParaRPr lang="uk-UA" b="1" dirty="0">
                        <a:solidFill>
                          <a:srgbClr val="D04E1D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firstList</a:t>
                      </a:r>
                      <a:r>
                        <a:rPr lang="en-US" sz="2000" dirty="0"/>
                        <a:t>=new </a:t>
                      </a:r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 (10);</a:t>
                      </a:r>
                    </a:p>
                    <a:p>
                      <a:pPr algn="l"/>
                      <a:r>
                        <a:rPr lang="en-US" sz="2000" dirty="0" err="1"/>
                        <a:t>secondList</a:t>
                      </a:r>
                      <a:r>
                        <a:rPr lang="en-US" sz="2000" dirty="0"/>
                        <a:t>=new </a:t>
                      </a:r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 (10);</a:t>
                      </a:r>
                      <a:endParaRPr lang="uk-UA" sz="2000" dirty="0"/>
                    </a:p>
                  </a:txBody>
                  <a:tcPr anchor="ctr">
                    <a:lnL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firstList</a:t>
                      </a:r>
                      <a:r>
                        <a:rPr lang="en-US" sz="2000" dirty="0"/>
                        <a:t>=new </a:t>
                      </a:r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&lt;String&gt; (10);</a:t>
                      </a:r>
                    </a:p>
                    <a:p>
                      <a:pPr algn="l"/>
                      <a:r>
                        <a:rPr lang="en-US" sz="2000" dirty="0" err="1"/>
                        <a:t>secondList</a:t>
                      </a:r>
                      <a:r>
                        <a:rPr lang="en-US" sz="2000" dirty="0"/>
                        <a:t>=new </a:t>
                      </a:r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&lt;Date&gt; (10);</a:t>
                      </a:r>
                      <a:endParaRPr lang="uk-UA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1527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743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API generic-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коллекций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419" y="1379538"/>
            <a:ext cx="5715000" cy="48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88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Параметр-шаблон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65379"/>
            <a:ext cx="4495801" cy="1629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1" y="2029314"/>
            <a:ext cx="5851491" cy="1365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907" y="4092453"/>
            <a:ext cx="6043029" cy="1622547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5181600" y="2369273"/>
            <a:ext cx="463822" cy="602527"/>
          </a:xfrm>
          <a:prstGeom prst="rightArrow">
            <a:avLst/>
          </a:prstGeom>
          <a:solidFill>
            <a:srgbClr val="D04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Arrow: Right 17"/>
          <p:cNvSpPr/>
          <p:nvPr/>
        </p:nvSpPr>
        <p:spPr>
          <a:xfrm rot="5400000">
            <a:off x="7398239" y="3399813"/>
            <a:ext cx="463693" cy="629772"/>
          </a:xfrm>
          <a:prstGeom prst="rightArrow">
            <a:avLst/>
          </a:prstGeom>
          <a:solidFill>
            <a:srgbClr val="D04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86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Тема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73241" y="2743200"/>
            <a:ext cx="11437759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Коллекции и дженерики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37532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 слову: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Raw-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тип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9150" y="2121575"/>
            <a:ext cx="51244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Базов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ый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т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ип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просто не указ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ывается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Совместимость с гетерогенным кодом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Лучше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не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пользоваться</a:t>
            </a:r>
            <a:endParaRPr lang="ru-RU" sz="21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05" y="1691269"/>
            <a:ext cx="5243245" cy="1488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905" y="3200941"/>
            <a:ext cx="4592189" cy="1368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" y="4724400"/>
            <a:ext cx="9035558" cy="143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91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609600" y="1161334"/>
            <a:ext cx="8128600" cy="4740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 использовании гетерогенных коллекций вы получите предостережение (</a:t>
            </a:r>
            <a: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warning) </a:t>
            </a:r>
            <a:r>
              <a:rPr lang="uk-UA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от </a:t>
            </a:r>
            <a:r>
              <a:rPr lang="uk-UA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компилятора</a:t>
            </a:r>
            <a:r>
              <a:rPr lang="uk-UA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  <a:p>
            <a:endParaRPr lang="uk-UA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/>
            <a:r>
              <a:rPr lang="uk-UA" sz="5400" b="1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Используйте</a:t>
            </a:r>
            <a:r>
              <a:rPr lang="uk-UA" sz="5400" b="1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5400" b="1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дженерики</a:t>
            </a:r>
            <a:r>
              <a:rPr lang="uk-UA" sz="5400" b="1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  <a:endParaRPr lang="ru-RU" sz="5400" b="1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7170" name="Picture 2" descr="Результат пошуку зображень за запитом &quot;stop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4" r="29453"/>
          <a:stretch/>
        </p:blipFill>
        <p:spPr bwMode="auto">
          <a:xfrm>
            <a:off x="8610600" y="1063128"/>
            <a:ext cx="2895601" cy="486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634015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Рефакторинг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существующего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1597013"/>
            <a:ext cx="10240962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сожалению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нет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готов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ых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средств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автоматической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«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дженерификации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»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кода</a:t>
            </a:r>
            <a:endParaRPr lang="uk-UA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uk-UA" sz="1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NetBeans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имеет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функцию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Inspect and Transform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нет правил для рефакторинга такого рода,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endParaRPr lang="uk-UA" sz="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но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можно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создать свое правило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основе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шаблона: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415222"/>
            <a:ext cx="5466093" cy="1314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969" y="2387413"/>
            <a:ext cx="3570461" cy="3845112"/>
          </a:xfrm>
          <a:prstGeom prst="rect">
            <a:avLst/>
          </a:prstGeom>
        </p:spPr>
      </p:pic>
      <p:pic>
        <p:nvPicPr>
          <p:cNvPr id="8194" name="Picture 2" descr="QR Tag for current URL open in your web brows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856" y="209789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264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Перебор всех элементов коллекции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714833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 итератора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1710199"/>
            <a:ext cx="10058400" cy="1728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Итератор (</a:t>
            </a:r>
            <a:r>
              <a:rPr lang="ru-RU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перечислитель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– интерфейс, предоставляющий доступ к элементам коллекции (массива или контейнера) и навигацию по ним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05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простейшем случае под итератором понимают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указатель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на текущий элемент</a:t>
            </a: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472916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254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Использование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итератора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07250" y="1474041"/>
            <a:ext cx="7040562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Коллекции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могут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б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ыть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просканированы с помощью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итератора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базовый интерфейс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Iterator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позволяет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перебирать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элементы </a:t>
            </a: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любых</a:t>
            </a:r>
            <a:r>
              <a:rPr lang="en-US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коллекций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5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интерфейс 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ListIterator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позволит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также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перебирать</a:t>
            </a:r>
            <a:r>
              <a:rPr lang="uk-UA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список (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List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в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обратном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порядке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6" y="1566489"/>
            <a:ext cx="3499030" cy="445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5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Использование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итератора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046" y="2191466"/>
            <a:ext cx="6585907" cy="30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91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Generic -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итератор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511" y="1485033"/>
            <a:ext cx="4142815" cy="474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59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Улучшенный арифметический цикл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33067" y="1386822"/>
            <a:ext cx="10501708" cy="1001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Использование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итератора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с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традиционн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ым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арифметическим циклом создает обширные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возможности для ошибок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535964"/>
            <a:ext cx="10125868" cy="148386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33066" y="3891171"/>
            <a:ext cx="10501708" cy="1001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Улучшенн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ый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арифметический цикл делает перебор коллекции </a:t>
            </a:r>
            <a:b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простым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понятным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безопасным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031" y="4495800"/>
            <a:ext cx="4967569" cy="146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47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Улучшенный арифметический цикл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33960" y="2121284"/>
            <a:ext cx="73152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NetBeans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облегчает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переход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улучшенному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варианту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цикла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04" y="2920194"/>
            <a:ext cx="9672113" cy="134700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8778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Заголовок 1"/>
          <p:cNvSpPr txBox="1">
            <a:spLocks/>
          </p:cNvSpPr>
          <p:nvPr/>
        </p:nvSpPr>
        <p:spPr bwMode="auto">
          <a:xfrm>
            <a:off x="61119" y="1004527"/>
            <a:ext cx="1203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3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Коллекции и дженерики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700212" y="2133600"/>
            <a:ext cx="92202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Понятие коллекции, особенности поведения и использования коллекций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 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Map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 Другие классы и интерфейсы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Проблемы гетерогенных коллекций. Гомогенные коллекции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Перебор всех элементов коллекции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Альтернатив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 и дополнения: 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Google Guava, Commons Collections, 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java.util.concurrent</a:t>
            </a:r>
            <a:endParaRPr lang="ru-RU" sz="20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Улучшенный арифметический цикл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90292" y="1998300"/>
            <a:ext cx="8672908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Делает перебор коллекции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простым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понятным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безопасным</a:t>
            </a:r>
          </a:p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Избавляет от необходимости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использовать методы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итератора</a:t>
            </a:r>
          </a:p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Минимизирует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использование переменной итератора</a:t>
            </a:r>
          </a:p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Также может быть вложенным</a:t>
            </a:r>
          </a:p>
        </p:txBody>
      </p:sp>
    </p:spTree>
    <p:extLst>
      <p:ext uri="{BB962C8B-B14F-4D97-AF65-F5344CB8AC3E}">
        <p14:creationId xmlns:p14="http://schemas.microsoft.com/office/powerpoint/2010/main" val="3713436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Почти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полная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картина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89" y="1487488"/>
            <a:ext cx="6834822" cy="47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65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Альтернативы и дополнения: </a:t>
            </a:r>
            <a: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Google Guava, Commons Collections, </a:t>
            </a:r>
            <a:r>
              <a:rPr lang="en-US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java.util.concurrent</a:t>
            </a:r>
            <a:endParaRPr lang="ru-RU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156412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Guava: Google Core Libraries for Java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26146" y="1752600"/>
            <a:ext cx="9739708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Guava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- это набор базовых библиотек, который включает в себя новые типы коллекций (например, 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multimap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multiset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), 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неизменняемые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коллекции, библиотеку графов, функциональные типы, кэширование в памяти и API/утилиты для параллелизма, ввода-вывода, хеширования, рефлексии, обработки строк и многое другое!</a:t>
            </a:r>
          </a:p>
        </p:txBody>
      </p:sp>
      <p:sp>
        <p:nvSpPr>
          <p:cNvPr id="2" name="Rectangle 1"/>
          <p:cNvSpPr/>
          <p:nvPr/>
        </p:nvSpPr>
        <p:spPr>
          <a:xfrm>
            <a:off x="2667000" y="4949998"/>
            <a:ext cx="4549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https://github.com/google/guava</a:t>
            </a:r>
          </a:p>
        </p:txBody>
      </p:sp>
      <p:pic>
        <p:nvPicPr>
          <p:cNvPr id="9218" name="Picture 2" descr="QR Tag for current URL open in your web brows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47" y="4609331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Пов’язане зображенн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158" y="4520454"/>
            <a:ext cx="1297696" cy="132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324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Apache Commons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29" b="44142"/>
          <a:stretch/>
        </p:blipFill>
        <p:spPr bwMode="auto">
          <a:xfrm>
            <a:off x="5340796" y="1955481"/>
            <a:ext cx="2286000" cy="5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Apache Commons Collections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11065" y="2793003"/>
            <a:ext cx="9739708" cy="148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Commons Collections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основа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 на классах JDK и предоставляют множество новых интерфейсов, реализаций и утилит.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2514600" y="4455468"/>
            <a:ext cx="7938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http://commons.apache.org/proper/commons-collections/</a:t>
            </a:r>
            <a:endParaRPr lang="uk-UA" sz="2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316" name="Picture 4" descr="QR Tag for current URL open in your web brows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65" y="41148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66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java.util.concurrent.*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38962" y="1676400"/>
            <a:ext cx="1029103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Пакет для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многопоточности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от автора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коллекций</a:t>
            </a:r>
            <a:endParaRPr lang="en-US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uk-UA" sz="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Содержит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Concurrent Collections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набор коллекций, эффективнее работающих в многопоточной среде, нежели стандартные универсальные коллекции из пакета 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java.util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2757105" y="4460994"/>
            <a:ext cx="3196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https://goo.gl/8M83U7</a:t>
            </a:r>
            <a:endParaRPr lang="uk-UA" sz="2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338" name="Picture 2" descr="http://chart.apis.google.com/chart?cht=qr&amp;chs=120x120&amp;choe=UTF-8&amp;chld=H|0&amp;chl=https://goo.gl/8M83U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148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155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77200" y="2743200"/>
            <a:ext cx="11786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Лабораторная работа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21334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Использование коллекций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1600" y="2514600"/>
            <a:ext cx="7847359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Использование коллекций для отображения взаимосвязей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endParaRPr lang="uk-UA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Graphic 1" descr="Comput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229601" y="2105025"/>
            <a:ext cx="2590800" cy="2590800"/>
          </a:xfrm>
          <a:prstGeom prst="rect">
            <a:avLst/>
          </a:prstGeom>
        </p:spPr>
      </p:pic>
      <p:pic>
        <p:nvPicPr>
          <p:cNvPr id="8196" name="Picture 4" descr="Пов’язане зображенн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1" y="2949386"/>
            <a:ext cx="633244" cy="6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997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Использование коллекций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607" y="1259239"/>
            <a:ext cx="7678624" cy="49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93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Подведение итогов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90700" y="2209800"/>
            <a:ext cx="86106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Обсуждение лабораторной работы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 чем мы узнали в этом уроке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Вопросы для размышлений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Рекомендации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362200"/>
            <a:ext cx="214849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797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Понятие коллекции, особенности поведения и использования коллекций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027719"/>
      </p:ext>
    </p:extLst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Вопросы для самоконтроля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0" y="1600200"/>
            <a:ext cx="96393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 такое коллекция?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Какие виды коллекций Вы знаете?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Чем гомогенная коллекция отличается от гетерогенной?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Почему стоит всегда использовать гомогенные коллекции?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чем состоит отличие интерфейсов 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Comparable 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Comparator?</a:t>
            </a: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Почему улучшенный цикл – более правильный способ перебора элементов коллекции?</a:t>
            </a:r>
          </a:p>
        </p:txBody>
      </p:sp>
    </p:spTree>
    <p:extLst>
      <p:ext uri="{BB962C8B-B14F-4D97-AF65-F5344CB8AC3E}">
        <p14:creationId xmlns:p14="http://schemas.microsoft.com/office/powerpoint/2010/main" val="3693895088"/>
      </p:ext>
    </p:extLst>
  </p:cSld>
  <p:clrMapOvr>
    <a:masterClrMapping/>
  </p:clrMapOvr>
  <p:transition spd="slow"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924800" y="3618963"/>
            <a:ext cx="1384970" cy="1119420"/>
            <a:chOff x="7315200" y="2971800"/>
            <a:chExt cx="1384970" cy="11194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7145" y="2986320"/>
              <a:ext cx="1343025" cy="1104900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7315200" y="29718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Основы</a:t>
            </a:r>
            <a:r>
              <a:rPr lang="uk-UA" sz="3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32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ввода-вывода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 bwMode="auto">
          <a:xfrm>
            <a:off x="2464514" y="2438400"/>
            <a:ext cx="73152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Следующий урок: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776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04E1D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Смотрите наши уроки в видео формате</a:t>
            </a:r>
          </a:p>
        </p:txBody>
      </p:sp>
      <p:sp>
        <p:nvSpPr>
          <p:cNvPr id="44" name="Прямоугольник 1"/>
          <p:cNvSpPr/>
          <p:nvPr/>
        </p:nvSpPr>
        <p:spPr>
          <a:xfrm>
            <a:off x="6629400" y="1521499"/>
            <a:ext cx="48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Посмотрите этот урок в видео формате на образовательном портале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ITVDN.com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для закрепления пройденного материала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Все курсы записаны сертифицированными тренерами, которые работают в учебном центре CyberBionic Systematics</a:t>
            </a:r>
          </a:p>
        </p:txBody>
      </p:sp>
      <p:pic>
        <p:nvPicPr>
          <p:cNvPr id="45" name="Picture 2" descr="http://s.developers.org.ua/img/events/ITVDNColorBlackText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58" y="4311070"/>
            <a:ext cx="2418442" cy="137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19" y="1619911"/>
            <a:ext cx="5495924" cy="40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4404"/>
      </p:ext>
    </p:extLst>
  </p:cSld>
  <p:clrMapOvr>
    <a:masterClrMapping/>
  </p:clrMapOvr>
  <p:transition spd="slow">
    <p:cove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TestProvider.com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059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45060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5061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Проверка знаний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2475" y="1487488"/>
            <a:ext cx="10687050" cy="4533800"/>
            <a:chOff x="819150" y="1487488"/>
            <a:chExt cx="10687050" cy="4533800"/>
          </a:xfrm>
        </p:grpSpPr>
        <p:pic>
          <p:nvPicPr>
            <p:cNvPr id="45064" name="Picture 2" descr="http://usinformatic.com/images/brands/testprovider.pn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356600" y="4849713"/>
              <a:ext cx="3149600" cy="1171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705600" y="1487488"/>
              <a:ext cx="4800600" cy="39703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TestProvider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– это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online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сервис проверки знаний по информационным технологиям. С его помощью Вы можете оценить Ваш уровень и выявить слабые места. Он будет полезен как в процессе изучения технологии, так и общей оценки знаний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специалиста.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После каждого урока проходите тестирование для проверки знаний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на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  <a:hlinkClick r:id="rId5" action="ppaction://hlinkfile"/>
                </a:rPr>
                <a:t>TestProvider.com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Успешное прохождение финального тестирования позволит Вам получить соответствующий Сертификат.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50" y="1487488"/>
              <a:ext cx="5747860" cy="4467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98628"/>
      </p:ext>
    </p:extLst>
  </p:cSld>
  <p:clrMapOvr>
    <a:masterClrMapping/>
  </p:clrMapOvr>
  <p:transition spd="slow">
    <p:cover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После каждого урока обязательно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Прямоугольник 1"/>
          <p:cNvSpPr/>
          <p:nvPr/>
        </p:nvSpPr>
        <p:spPr>
          <a:xfrm>
            <a:off x="5410200" y="4250185"/>
            <a:ext cx="518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Проверьте как Вы усвоили данный материал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TestProvider.com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7" name="Прямоугольник 1"/>
          <p:cNvSpPr/>
          <p:nvPr/>
        </p:nvSpPr>
        <p:spPr>
          <a:xfrm>
            <a:off x="5410200" y="3177049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Доступ можно получить через руководство вашего учебного центра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"/>
          <p:cNvSpPr/>
          <p:nvPr/>
        </p:nvSpPr>
        <p:spPr>
          <a:xfrm>
            <a:off x="5410200" y="2411688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Повторите этот урок в видео формате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ITVDN.com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2" descr="http://usinformatic.com/images/brands/testprovider.png">
            <a:hlinkClick r:id="rId3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60357"/>
            <a:ext cx="3352800" cy="154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s.developers.org.ua/img/events/ITVDNColorBlackText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60" y="2251472"/>
            <a:ext cx="2152636" cy="121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97835"/>
      </p:ext>
    </p:extLst>
  </p:cSld>
  <p:clrMapOvr>
    <a:masterClrMapping/>
  </p:clrMapOvr>
  <p:transition spd="slow">
    <p:cover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Спасибо за внимание! До новых встреч!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78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6201" y="190500"/>
            <a:ext cx="1199565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Информационный видеосервис для разработчиков программного обеспечения</a:t>
            </a:r>
            <a:endParaRPr lang="en-US" sz="2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0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t="16041" r="26020" b="29812"/>
          <a:stretch/>
        </p:blipFill>
        <p:spPr>
          <a:xfrm>
            <a:off x="4694836" y="2447046"/>
            <a:ext cx="2758380" cy="14391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44" y="5715000"/>
            <a:ext cx="6509763" cy="4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584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 коллекции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050" name="Picture 2" descr="Пов’язане зображенн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044" y="1342254"/>
            <a:ext cx="7905750" cy="489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92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 коллекции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7225" y="1458913"/>
            <a:ext cx="10877550" cy="4732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общем понимании –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набор объектов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объединенных по какому-то признаку 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Объект (контейнер),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содержащий и позволяющий управлять группой других объектов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имеют динамически изменяющийся размер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в этом смысле, уже знакомые нам 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массивы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тоже можно считать коллекциями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*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 обязательно, но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чаще всего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хранят однотипные объекты (гомогенные коллекции), подлежащие стереотипной обработке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методы для работы с элементами коллекции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плюс, операции над коллекцией в целом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 </a:t>
            </a: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472916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691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Гетерогенные коллекции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3204" y="1458913"/>
            <a:ext cx="11350196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API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коллекций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содержит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основные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ы, такие как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Collection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List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…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Collection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группа объектов (возможно, 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дублирующихся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без определенного 		       порядка. Также известна как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bag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или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multiset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неупорядоченная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коллекция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без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дубликатов</a:t>
            </a:r>
            <a:endParaRPr lang="uk-UA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List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упорядоченная коллекция, дубликаты возможны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Гетерогенные коллекции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могут содержать объекты разных типов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 рекомендуются к использованию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*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необходимо приведение типа для работы с извлеченным из коллекции объектом </a:t>
            </a:r>
          </a:p>
        </p:txBody>
      </p:sp>
    </p:spTree>
    <p:extLst>
      <p:ext uri="{BB962C8B-B14F-4D97-AF65-F5344CB8AC3E}">
        <p14:creationId xmlns:p14="http://schemas.microsoft.com/office/powerpoint/2010/main" val="3766218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130078"/>
            <a:ext cx="5581650" cy="5118322"/>
          </a:xfrm>
          <a:prstGeom prst="rect">
            <a:avLst/>
          </a:prstGeom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API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коллекций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29400" y="2032204"/>
            <a:ext cx="510540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HashSet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реализация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интерфейса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Set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SortedSet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расширяющий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Set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(не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показан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TreeSet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реализация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интерфейса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SortedSet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ArrayList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LinkedList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реализации интерфейса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List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524613"/>
      </p:ext>
    </p:extLst>
  </p:cSld>
  <p:clrMapOvr>
    <a:masterClrMapping/>
  </p:clrMapOvr>
</p:sld>
</file>

<file path=ppt/theme/theme1.xml><?xml version="1.0" encoding="utf-8"?>
<a:theme xmlns:a="http://schemas.openxmlformats.org/drawingml/2006/main" name="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41548</TotalTime>
  <Words>1953</Words>
  <Application>Microsoft Office PowerPoint</Application>
  <PresentationFormat>Широкоэкранный</PresentationFormat>
  <Paragraphs>472</Paragraphs>
  <Slides>56</Slides>
  <Notes>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56</vt:i4>
      </vt:variant>
    </vt:vector>
  </HeadingPairs>
  <TitlesOfParts>
    <vt:vector size="65" baseType="lpstr">
      <vt:lpstr>Arial</vt:lpstr>
      <vt:lpstr>Calibri</vt:lpstr>
      <vt:lpstr>Palace Script MT</vt:lpstr>
      <vt:lpstr>Segoe UI</vt:lpstr>
      <vt:lpstr>Segoe UI Light</vt:lpstr>
      <vt:lpstr>Webdings</vt:lpstr>
      <vt:lpstr>Wingdings</vt:lpstr>
      <vt:lpstr>Введение в Enterprise Library</vt:lpstr>
      <vt:lpstr>1_Введение в Enterprise Library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Library</dc:title>
  <dc:creator>Alexander</dc:creator>
  <cp:lastModifiedBy>Vladimir Vinohradov</cp:lastModifiedBy>
  <cp:revision>2268</cp:revision>
  <dcterms:created xsi:type="dcterms:W3CDTF">2010-11-10T13:30:04Z</dcterms:created>
  <dcterms:modified xsi:type="dcterms:W3CDTF">2017-07-20T15:17:20Z</dcterms:modified>
</cp:coreProperties>
</file>